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67" r:id="rId3"/>
    <p:sldId id="260" r:id="rId4"/>
    <p:sldId id="263" r:id="rId5"/>
    <p:sldId id="414" r:id="rId6"/>
    <p:sldId id="423" r:id="rId7"/>
    <p:sldId id="424" r:id="rId8"/>
    <p:sldId id="425" r:id="rId9"/>
    <p:sldId id="258" r:id="rId10"/>
    <p:sldId id="261" r:id="rId11"/>
    <p:sldId id="375" r:id="rId12"/>
    <p:sldId id="421" r:id="rId13"/>
    <p:sldId id="402" r:id="rId14"/>
    <p:sldId id="403" r:id="rId15"/>
    <p:sldId id="404" r:id="rId16"/>
    <p:sldId id="284" r:id="rId17"/>
    <p:sldId id="383" r:id="rId18"/>
    <p:sldId id="410" r:id="rId19"/>
    <p:sldId id="411" r:id="rId20"/>
    <p:sldId id="384" r:id="rId21"/>
    <p:sldId id="415" r:id="rId22"/>
    <p:sldId id="416" r:id="rId23"/>
    <p:sldId id="417" r:id="rId24"/>
    <p:sldId id="420" r:id="rId25"/>
    <p:sldId id="419" r:id="rId26"/>
    <p:sldId id="422" r:id="rId27"/>
    <p:sldId id="389" r:id="rId28"/>
    <p:sldId id="289"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 id="2" name="Jeffrey Owen Hanson" initials="JOH" lastIdx="3"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1576" autoAdjust="0"/>
  </p:normalViewPr>
  <p:slideViewPr>
    <p:cSldViewPr snapToGrid="0">
      <p:cViewPr>
        <p:scale>
          <a:sx n="75" d="100"/>
          <a:sy n="75" d="100"/>
        </p:scale>
        <p:origin x="1675" y="581"/>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27/03/2020</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9</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28</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0" y="87599"/>
            <a:ext cx="9014400" cy="1028401"/>
          </a:xfrm>
        </p:spPr>
        <p:txBody>
          <a:bodyPr>
            <a:noAutofit/>
          </a:bodyPr>
          <a:lstStyle/>
          <a:p>
            <a:r>
              <a:rPr lang="en-AU" b="1" dirty="0" smtClean="0">
                <a:solidFill>
                  <a:schemeClr val="tx1"/>
                </a:solidFill>
              </a:rPr>
              <a:t>Global conservation of species’ niches</a:t>
            </a:r>
            <a:endParaRPr lang="en-AU" b="1" dirty="0">
              <a:solidFill>
                <a:schemeClr val="tx1"/>
              </a:solidFill>
            </a:endParaRPr>
          </a:p>
        </p:txBody>
      </p:sp>
      <p:sp>
        <p:nvSpPr>
          <p:cNvPr id="3" name="Subtitle 2"/>
          <p:cNvSpPr>
            <a:spLocks noGrp="1"/>
          </p:cNvSpPr>
          <p:nvPr>
            <p:ph type="subTitle" idx="1"/>
          </p:nvPr>
        </p:nvSpPr>
        <p:spPr>
          <a:xfrm>
            <a:off x="838200" y="38257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2593" y="907200"/>
            <a:ext cx="4530014" cy="3020009"/>
          </a:xfrm>
          <a:prstGeom prst="ellipse">
            <a:avLst/>
          </a:prstGeom>
          <a:ln>
            <a:noFill/>
          </a:ln>
          <a:effectLst>
            <a:softEdge rad="112500"/>
          </a:effec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CARE Principles</a:t>
            </a:r>
            <a:endParaRPr lang="en-AU" dirty="0"/>
          </a:p>
        </p:txBody>
      </p:sp>
      <p:sp>
        <p:nvSpPr>
          <p:cNvPr id="3" name="Content Placeholder 2"/>
          <p:cNvSpPr>
            <a:spLocks noGrp="1"/>
          </p:cNvSpPr>
          <p:nvPr>
            <p:ph idx="1"/>
          </p:nvPr>
        </p:nvSpPr>
        <p:spPr/>
        <p:txBody>
          <a:bodyPr>
            <a:normAutofit fontScale="92500" lnSpcReduction="20000"/>
          </a:bodyPr>
          <a:lstStyle/>
          <a:p>
            <a:r>
              <a:rPr lang="en-AU" dirty="0" smtClean="0"/>
              <a:t>Comprehensive</a:t>
            </a:r>
          </a:p>
          <a:p>
            <a:endParaRPr lang="en-AU" dirty="0"/>
          </a:p>
          <a:p>
            <a:r>
              <a:rPr lang="en-AU" dirty="0" smtClean="0"/>
              <a:t>Adequate </a:t>
            </a:r>
          </a:p>
          <a:p>
            <a:endParaRPr lang="en-AU" dirty="0"/>
          </a:p>
          <a:p>
            <a:r>
              <a:rPr lang="en-AU" dirty="0" smtClean="0"/>
              <a:t>Representative</a:t>
            </a:r>
          </a:p>
          <a:p>
            <a:endParaRPr lang="en-AU" dirty="0" smtClean="0"/>
          </a:p>
          <a:p>
            <a:r>
              <a:rPr lang="en-AU" dirty="0" smtClean="0"/>
              <a:t>Efficient</a:t>
            </a:r>
            <a:endParaRPr lang="en-AU" dirty="0"/>
          </a:p>
        </p:txBody>
      </p:sp>
      <p:grpSp>
        <p:nvGrpSpPr>
          <p:cNvPr id="53" name="Group 52"/>
          <p:cNvGrpSpPr/>
          <p:nvPr/>
        </p:nvGrpSpPr>
        <p:grpSpPr>
          <a:xfrm>
            <a:off x="4570580" y="194503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grpSp>
      <p:pic>
        <p:nvPicPr>
          <p:cNvPr id="54" name="Picture 2" descr="http://www.clker.com/cliparts/2/k/n/l/C/Q/transparent-green-checkmark-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4510" y="1055856"/>
            <a:ext cx="636590" cy="66339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www.clker.com/cliparts/2/k/n/l/C/Q/transparent-green-checkmark-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090" y="1965669"/>
            <a:ext cx="677449" cy="7059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4909" y="3824250"/>
            <a:ext cx="632909" cy="659558"/>
          </a:xfrm>
          <a:prstGeom prst="rect">
            <a:avLst/>
          </a:prstGeom>
          <a:noFill/>
          <a:extLst>
            <a:ext uri="{909E8E84-426E-40DD-AFC4-6F175D3DCCD1}">
              <a14:hiddenFill xmlns:a14="http://schemas.microsoft.com/office/drawing/2010/main">
                <a:solidFill>
                  <a:srgbClr val="FFFFFF"/>
                </a:solidFill>
              </a14:hiddenFill>
            </a:ext>
          </a:extLst>
        </p:spPr>
      </p:pic>
      <p:sp>
        <p:nvSpPr>
          <p:cNvPr id="58" name="Multiply 57"/>
          <p:cNvSpPr/>
          <p:nvPr/>
        </p:nvSpPr>
        <p:spPr>
          <a:xfrm>
            <a:off x="3155442" y="2718967"/>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2498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Adaptive evolutionary </a:t>
            </a:r>
            <a:r>
              <a:rPr lang="en-AU" b="1" dirty="0" smtClean="0"/>
              <a:t>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Adaptive 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Adaptive 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a:t>
            </a:r>
            <a:r>
              <a:rPr lang="en-AU" sz="4800" dirty="0" smtClean="0"/>
              <a:t/>
            </a:r>
            <a:br>
              <a:rPr lang="en-AU" sz="4800" dirty="0" smtClean="0"/>
            </a:br>
            <a:r>
              <a:rPr lang="en-AU" sz="4800" dirty="0" smtClean="0"/>
              <a:t>realized </a:t>
            </a:r>
            <a:r>
              <a:rPr lang="en-AU" sz="4800" dirty="0" smtClean="0"/>
              <a:t>niches? </a:t>
            </a:r>
            <a:endParaRPr lang="en-AU" sz="4800"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Data</a:t>
            </a:r>
            <a:endParaRPr lang="en-AU" dirty="0"/>
          </a:p>
        </p:txBody>
      </p:sp>
      <p:sp>
        <p:nvSpPr>
          <p:cNvPr id="3" name="Content Placeholder 2"/>
          <p:cNvSpPr>
            <a:spLocks noGrp="1"/>
          </p:cNvSpPr>
          <p:nvPr>
            <p:ph idx="1"/>
          </p:nvPr>
        </p:nvSpPr>
        <p:spPr>
          <a:xfrm>
            <a:off x="662940" y="1200151"/>
            <a:ext cx="7818120" cy="3718436"/>
          </a:xfrm>
        </p:spPr>
        <p:txBody>
          <a:bodyPr>
            <a:normAutofit fontScale="77500" lnSpcReduction="20000"/>
          </a:bodyPr>
          <a:lstStyle/>
          <a:p>
            <a:r>
              <a:rPr lang="en-AU" dirty="0"/>
              <a:t> </a:t>
            </a:r>
            <a:r>
              <a:rPr lang="en-AU" dirty="0" smtClean="0"/>
              <a:t>9,670 </a:t>
            </a:r>
            <a:r>
              <a:rPr lang="en-AU" dirty="0" smtClean="0"/>
              <a:t>bird</a:t>
            </a:r>
            <a:r>
              <a:rPr lang="en-AU" dirty="0" smtClean="0"/>
              <a:t>,  5,070 mammal, 5,197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smtClean="0"/>
              <a:t>Subdivided </a:t>
            </a:r>
            <a:r>
              <a:rPr lang="en-AU" dirty="0"/>
              <a:t>each species</a:t>
            </a:r>
            <a:r>
              <a:rPr lang="en-AU" dirty="0" smtClean="0"/>
              <a:t>’ spatial </a:t>
            </a:r>
            <a:r>
              <a:rPr lang="en-AU" dirty="0"/>
              <a:t>distribution into </a:t>
            </a:r>
            <a:r>
              <a:rPr lang="en-AU" dirty="0" smtClean="0"/>
              <a:t>multiple </a:t>
            </a:r>
            <a:r>
              <a:rPr lang="en-AU" dirty="0" smtClean="0"/>
              <a:t>“</a:t>
            </a:r>
            <a:r>
              <a:rPr lang="en-AU" dirty="0" smtClean="0"/>
              <a:t>environmental partitions”</a:t>
            </a:r>
            <a:endParaRPr lang="en-AU" dirty="0" smtClean="0"/>
          </a:p>
          <a:p>
            <a:endParaRPr lang="en-AU" dirty="0" smtClean="0"/>
          </a:p>
          <a:p>
            <a:r>
              <a:rPr lang="en-AU" dirty="0" smtClean="0"/>
              <a:t>Set targets for each </a:t>
            </a:r>
            <a:r>
              <a:rPr lang="en-AU" dirty="0" smtClean="0"/>
              <a:t>environmental partition for each species’ spatial distribution</a:t>
            </a:r>
            <a:endParaRPr lang="en-AU" dirty="0"/>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Giant Panda</a:t>
            </a:r>
            <a:endParaRPr lang="en-AU" dirty="0"/>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2" name="TextBox 11"/>
          <p:cNvSpPr txBox="1"/>
          <p:nvPr/>
        </p:nvSpPr>
        <p:spPr>
          <a:xfrm>
            <a:off x="5700790" y="2814320"/>
            <a:ext cx="2986010" cy="1015663"/>
          </a:xfrm>
          <a:prstGeom prst="rect">
            <a:avLst/>
          </a:prstGeom>
          <a:noFill/>
        </p:spPr>
        <p:txBody>
          <a:bodyPr wrap="none" rtlCol="0">
            <a:spAutoFit/>
          </a:bodyPr>
          <a:lstStyle/>
          <a:p>
            <a:pPr algn="ctr"/>
            <a:r>
              <a:rPr lang="en-AU" sz="2800" dirty="0" smtClean="0">
                <a:solidFill>
                  <a:srgbClr val="FFFF00"/>
                </a:solidFill>
              </a:rPr>
              <a:t>Local </a:t>
            </a:r>
            <a:r>
              <a:rPr lang="en-AU" sz="3200" dirty="0" smtClean="0">
                <a:solidFill>
                  <a:srgbClr val="FFFF00"/>
                </a:solidFill>
              </a:rPr>
              <a:t>adaptations</a:t>
            </a:r>
            <a:endParaRPr lang="en-AU" sz="2800" dirty="0">
              <a:solidFill>
                <a:srgbClr val="FFFF00"/>
              </a:solidFill>
            </a:endParaRPr>
          </a:p>
          <a:p>
            <a:pPr algn="ctr"/>
            <a:r>
              <a:rPr lang="en-AU" sz="2800" dirty="0" smtClean="0">
                <a:solidFill>
                  <a:srgbClr val="FFFF00"/>
                </a:solidFill>
              </a:rPr>
              <a:t>in immune system</a:t>
            </a:r>
            <a:endParaRPr lang="en-AU" sz="2800" dirty="0">
              <a:solidFill>
                <a:srgbClr val="FFFF00"/>
              </a:solidFill>
            </a:endParaRPr>
          </a:p>
        </p:txBody>
      </p:sp>
      <p:pic>
        <p:nvPicPr>
          <p:cNvPr id="4098" name="Picture 2" descr="File:Status iucn VU icon.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5429" y="124812"/>
            <a:ext cx="862314" cy="86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19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Italian Agile Frog</a:t>
            </a: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pic>
        <p:nvPicPr>
          <p:cNvPr id="6" name="Picture 2" descr="File:Status iucn VU icon.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5429" y="124812"/>
            <a:ext cx="862314" cy="86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7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77732"/>
            <a:ext cx="9144000" cy="1265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3990109" cy="2385987"/>
          </a:xfrm>
        </p:spPr>
        <p:txBody>
          <a:bodyPr>
            <a:normAutofit/>
          </a:bodyPr>
          <a:lstStyle/>
          <a:p>
            <a:r>
              <a:rPr lang="en-AU" dirty="0" smtClean="0"/>
              <a:t>Richard Fuller</a:t>
            </a:r>
          </a:p>
          <a:p>
            <a:r>
              <a:rPr lang="en-AU" dirty="0" smtClean="0"/>
              <a:t>Jonathan Rhodes</a:t>
            </a:r>
          </a:p>
          <a:p>
            <a:r>
              <a:rPr lang="en-AU" dirty="0" smtClean="0"/>
              <a:t>Stuart Butchart</a:t>
            </a:r>
          </a:p>
          <a:p>
            <a:r>
              <a:rPr lang="en-AU" dirty="0"/>
              <a:t>Graeme Buchanan</a:t>
            </a:r>
          </a:p>
          <a:p>
            <a:endParaRPr lang="en-AU" dirty="0"/>
          </a:p>
          <a:p>
            <a:endParaRPr lang="en-AU" dirty="0"/>
          </a:p>
          <a:p>
            <a:pPr marL="0" indent="0">
              <a:buNone/>
            </a:pPr>
            <a:endParaRPr lang="en-AU" dirty="0" smtClean="0"/>
          </a:p>
          <a:p>
            <a:endParaRPr lang="en-AU" dirty="0" smtClean="0"/>
          </a:p>
        </p:txBody>
      </p:sp>
      <p:pic>
        <p:nvPicPr>
          <p:cNvPr id="12290" name="Picture 2" descr="Image result for ceed logo uq"/>
          <p:cNvPicPr>
            <a:picLocks noChangeAspect="1" noChangeArrowheads="1"/>
          </p:cNvPicPr>
          <p:nvPr/>
        </p:nvPicPr>
        <p:blipFill rotWithShape="1">
          <a:blip r:embed="rId3">
            <a:extLst>
              <a:ext uri="{28A0092B-C50C-407E-A947-70E740481C1C}">
                <a14:useLocalDpi xmlns:a14="http://schemas.microsoft.com/office/drawing/2010/main" val="0"/>
              </a:ext>
            </a:extLst>
          </a:blip>
          <a:srcRect t="14967"/>
          <a:stretch/>
        </p:blipFill>
        <p:spPr bwMode="auto">
          <a:xfrm>
            <a:off x="4010186" y="3953933"/>
            <a:ext cx="4024679" cy="1189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49" y="3969406"/>
            <a:ext cx="3761743"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ctar logo australia comp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453" y="4062541"/>
            <a:ext cx="1249361" cy="93783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4632988" y="796413"/>
            <a:ext cx="3990109" cy="23859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smtClean="0"/>
              <a:t>Carlo Rondinini</a:t>
            </a:r>
          </a:p>
          <a:p>
            <a:r>
              <a:rPr lang="en-AU" dirty="0" smtClean="0"/>
              <a:t>Francesco Ficetola</a:t>
            </a:r>
          </a:p>
          <a:p>
            <a:r>
              <a:rPr lang="en-AU" dirty="0" err="1" smtClean="0"/>
              <a:t>NecTAR</a:t>
            </a:r>
            <a:r>
              <a:rPr lang="en-AU" dirty="0" smtClean="0"/>
              <a:t> project</a:t>
            </a:r>
          </a:p>
          <a:p>
            <a:endParaRPr lang="en-AU" dirty="0" smtClean="0"/>
          </a:p>
          <a:p>
            <a:endParaRPr lang="en-AU" dirty="0" smtClean="0"/>
          </a:p>
          <a:p>
            <a:pPr marL="0" indent="0">
              <a:buFont typeface="Arial" pitchFamily="34" charset="0"/>
              <a:buNone/>
            </a:pPr>
            <a:endParaRPr lang="en-AU" dirty="0" smtClean="0"/>
          </a:p>
          <a:p>
            <a:endParaRPr lang="en-AU" dirty="0" smtClean="0"/>
          </a:p>
        </p:txBody>
      </p:sp>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18,097 </a:t>
            </a:r>
            <a:r>
              <a:rPr lang="en-AU" sz="2400" dirty="0" smtClean="0"/>
              <a:t>(</a:t>
            </a:r>
            <a:r>
              <a:rPr lang="en-AU" sz="2400" dirty="0" smtClean="0"/>
              <a:t>90%) </a:t>
            </a:r>
            <a:r>
              <a:rPr lang="en-AU" sz="2400" dirty="0" smtClean="0"/>
              <a:t>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9,651 </a:t>
            </a:r>
            <a:r>
              <a:rPr lang="en-AU" sz="2400" dirty="0" smtClean="0"/>
              <a:t>(</a:t>
            </a:r>
            <a:r>
              <a:rPr lang="en-AU" sz="2400" dirty="0" smtClean="0"/>
              <a:t>48%)  </a:t>
            </a:r>
            <a:r>
              <a:rPr lang="en-AU" sz="2400" dirty="0" smtClean="0"/>
              <a:t>species do not have a single partition  adequately represented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a:t>
            </a:r>
            <a:r>
              <a:rPr lang="en-AU" sz="2400" dirty="0" smtClean="0"/>
              <a:t>these, 2,385 </a:t>
            </a:r>
            <a:r>
              <a:rPr lang="en-AU" sz="2400" dirty="0" smtClean="0"/>
              <a:t>species are globally imperilled</a:t>
            </a:r>
            <a:endParaRPr lang="en-AU" sz="2400" dirty="0"/>
          </a:p>
        </p:txBody>
      </p:sp>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2" name="Picture 2" descr="figure1"/>
          <p:cNvPicPr>
            <a:picLocks noChangeAspect="1" noChangeArrowheads="1"/>
          </p:cNvPicPr>
          <p:nvPr/>
        </p:nvPicPr>
        <p:blipFill rotWithShape="1">
          <a:blip r:embed="rId2">
            <a:extLst>
              <a:ext uri="{28A0092B-C50C-407E-A947-70E740481C1C}">
                <a14:useLocalDpi xmlns:a14="http://schemas.microsoft.com/office/drawing/2010/main" val="0"/>
              </a:ext>
            </a:extLst>
          </a:blip>
          <a:srcRect l="10921"/>
          <a:stretch/>
        </p:blipFill>
        <p:spPr bwMode="auto">
          <a:xfrm>
            <a:off x="4753464" y="1070669"/>
            <a:ext cx="4260319" cy="38330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3599623" y="2626525"/>
            <a:ext cx="1938351" cy="369332"/>
          </a:xfrm>
          <a:prstGeom prst="rect">
            <a:avLst/>
          </a:prstGeom>
          <a:noFill/>
        </p:spPr>
        <p:txBody>
          <a:bodyPr wrap="none" rtlCol="0">
            <a:spAutoFit/>
          </a:bodyPr>
          <a:lstStyle/>
          <a:p>
            <a:r>
              <a:rPr lang="en-AU" dirty="0" smtClean="0">
                <a:solidFill>
                  <a:schemeClr val="bg1"/>
                </a:solidFill>
              </a:rPr>
              <a:t>Number of species</a:t>
            </a:r>
            <a:endParaRPr lang="en-AU" dirty="0">
              <a:solidFill>
                <a:schemeClr val="bg1"/>
              </a:solidFill>
            </a:endParaRPr>
          </a:p>
        </p:txBody>
      </p:sp>
      <p:sp>
        <p:nvSpPr>
          <p:cNvPr id="12" name="TextBox 11"/>
          <p:cNvSpPr txBox="1"/>
          <p:nvPr/>
        </p:nvSpPr>
        <p:spPr>
          <a:xfrm>
            <a:off x="8160277" y="2211194"/>
            <a:ext cx="807209" cy="461665"/>
          </a:xfrm>
          <a:prstGeom prst="rect">
            <a:avLst/>
          </a:prstGeom>
          <a:noFill/>
        </p:spPr>
        <p:txBody>
          <a:bodyPr wrap="none" rtlCol="0">
            <a:spAutoFit/>
          </a:bodyPr>
          <a:lstStyle/>
          <a:p>
            <a:r>
              <a:rPr lang="en-AU" sz="2400" dirty="0" smtClean="0">
                <a:solidFill>
                  <a:schemeClr val="bg1"/>
                </a:solidFill>
              </a:rPr>
              <a:t>Birds</a:t>
            </a:r>
            <a:endParaRPr lang="en-AU" sz="2400" dirty="0">
              <a:solidFill>
                <a:schemeClr val="bg1"/>
              </a:solidFill>
            </a:endParaRPr>
          </a:p>
        </p:txBody>
      </p:sp>
      <p:sp>
        <p:nvSpPr>
          <p:cNvPr id="7" name="TextBox 6"/>
          <p:cNvSpPr txBox="1"/>
          <p:nvPr/>
        </p:nvSpPr>
        <p:spPr>
          <a:xfrm>
            <a:off x="7303248" y="1043694"/>
            <a:ext cx="1664238" cy="461665"/>
          </a:xfrm>
          <a:prstGeom prst="rect">
            <a:avLst/>
          </a:prstGeom>
          <a:noFill/>
        </p:spPr>
        <p:txBody>
          <a:bodyPr wrap="none" rtlCol="0">
            <a:spAutoFit/>
          </a:bodyPr>
          <a:lstStyle/>
          <a:p>
            <a:r>
              <a:rPr lang="en-AU" sz="2400" dirty="0" smtClean="0">
                <a:solidFill>
                  <a:schemeClr val="bg1"/>
                </a:solidFill>
              </a:rPr>
              <a:t>Amphibians</a:t>
            </a:r>
            <a:endParaRPr lang="en-AU" sz="2400" dirty="0">
              <a:solidFill>
                <a:schemeClr val="bg1"/>
              </a:solidFill>
            </a:endParaRPr>
          </a:p>
        </p:txBody>
      </p:sp>
      <p:sp>
        <p:nvSpPr>
          <p:cNvPr id="13" name="TextBox 12"/>
          <p:cNvSpPr txBox="1"/>
          <p:nvPr/>
        </p:nvSpPr>
        <p:spPr>
          <a:xfrm>
            <a:off x="7543698" y="3448053"/>
            <a:ext cx="1423788" cy="461665"/>
          </a:xfrm>
          <a:prstGeom prst="rect">
            <a:avLst/>
          </a:prstGeom>
          <a:noFill/>
        </p:spPr>
        <p:txBody>
          <a:bodyPr wrap="none" rtlCol="0">
            <a:spAutoFit/>
          </a:bodyPr>
          <a:lstStyle/>
          <a:p>
            <a:r>
              <a:rPr lang="en-AU" sz="2400" dirty="0" smtClean="0">
                <a:solidFill>
                  <a:schemeClr val="bg1"/>
                </a:solidFill>
              </a:rPr>
              <a:t>Mammals</a:t>
            </a:r>
            <a:endParaRPr lang="en-AU" sz="2400" dirty="0">
              <a:solidFill>
                <a:schemeClr val="bg1"/>
              </a:solidFill>
            </a:endParaRP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Where are priority areas for improving protection of species’ realized niches?</a:t>
            </a:r>
            <a:endParaRPr lang="en-AU" sz="4800" dirty="0"/>
          </a:p>
        </p:txBody>
      </p:sp>
    </p:spTree>
    <p:extLst>
      <p:ext uri="{BB962C8B-B14F-4D97-AF65-F5344CB8AC3E}">
        <p14:creationId xmlns:p14="http://schemas.microsoft.com/office/powerpoint/2010/main" val="3051919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100"/>
            <a:ext cx="8229600" cy="857250"/>
          </a:xfrm>
        </p:spPr>
        <p:txBody>
          <a:bodyPr/>
          <a:lstStyle/>
          <a:p>
            <a:r>
              <a:rPr lang="en-AU" dirty="0" smtClean="0"/>
              <a:t>Decision problem</a:t>
            </a:r>
            <a:endParaRPr lang="en-AU" dirty="0"/>
          </a:p>
        </p:txBody>
      </p:sp>
      <p:sp>
        <p:nvSpPr>
          <p:cNvPr id="3" name="Content Placeholder 2"/>
          <p:cNvSpPr>
            <a:spLocks noGrp="1"/>
          </p:cNvSpPr>
          <p:nvPr>
            <p:ph idx="1"/>
          </p:nvPr>
        </p:nvSpPr>
        <p:spPr>
          <a:xfrm>
            <a:off x="298800" y="919350"/>
            <a:ext cx="8229600" cy="4113449"/>
          </a:xfrm>
        </p:spPr>
        <p:txBody>
          <a:bodyPr>
            <a:normAutofit/>
          </a:bodyPr>
          <a:lstStyle/>
          <a:p>
            <a:r>
              <a:rPr lang="en-AU" dirty="0" smtClean="0"/>
              <a:t>Objective: </a:t>
            </a:r>
          </a:p>
          <a:p>
            <a:pPr lvl="1"/>
            <a:r>
              <a:rPr lang="en-AU" dirty="0" smtClean="0"/>
              <a:t>minimize total land in solution</a:t>
            </a:r>
            <a:endParaRPr lang="en-AU" dirty="0"/>
          </a:p>
          <a:p>
            <a:r>
              <a:rPr lang="en-AU" dirty="0" smtClean="0"/>
              <a:t>Constraints:</a:t>
            </a:r>
          </a:p>
          <a:p>
            <a:pPr lvl="1"/>
            <a:r>
              <a:rPr lang="en-AU" dirty="0" smtClean="0"/>
              <a:t>Amount of habitat for each environmental partition for each species held  by solution &gt;= target amount</a:t>
            </a:r>
          </a:p>
          <a:p>
            <a:pPr lvl="1"/>
            <a:r>
              <a:rPr lang="en-AU" dirty="0" smtClean="0"/>
              <a:t>Existing protected areas are locked into the solution</a:t>
            </a:r>
          </a:p>
          <a:p>
            <a:endParaRPr lang="en-AU" dirty="0" smtClean="0"/>
          </a:p>
          <a:p>
            <a:pPr lvl="1"/>
            <a:endParaRPr lang="en-AU" dirty="0" smtClean="0"/>
          </a:p>
          <a:p>
            <a:pPr marL="457200" lvl="1" indent="0">
              <a:buNone/>
            </a:pPr>
            <a:endParaRPr lang="en-AU" dirty="0" smtClean="0"/>
          </a:p>
          <a:p>
            <a:endParaRPr lang="en-AU" dirty="0"/>
          </a:p>
          <a:p>
            <a:endParaRPr lang="en-AU" dirty="0"/>
          </a:p>
        </p:txBody>
      </p:sp>
    </p:spTree>
    <p:extLst>
      <p:ext uri="{BB962C8B-B14F-4D97-AF65-F5344CB8AC3E}">
        <p14:creationId xmlns:p14="http://schemas.microsoft.com/office/powerpoint/2010/main" val="1593682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79"/>
            <a:ext cx="8229600" cy="857250"/>
          </a:xfrm>
        </p:spPr>
        <p:txBody>
          <a:bodyPr/>
          <a:lstStyle/>
          <a:p>
            <a:r>
              <a:rPr lang="en-AU" dirty="0" smtClean="0"/>
              <a:t>Prioritisation</a:t>
            </a:r>
            <a:endParaRPr lang="en-AU" dirty="0"/>
          </a:p>
        </p:txBody>
      </p:sp>
      <p:sp>
        <p:nvSpPr>
          <p:cNvPr id="8" name="Rectangle 7"/>
          <p:cNvSpPr/>
          <p:nvPr/>
        </p:nvSpPr>
        <p:spPr>
          <a:xfrm>
            <a:off x="97709" y="1043071"/>
            <a:ext cx="8883127" cy="30573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41" name="Picture 17" descr="Fig. 2"/>
          <p:cNvPicPr>
            <a:picLocks noChangeAspect="1" noChangeArrowheads="1"/>
          </p:cNvPicPr>
          <p:nvPr/>
        </p:nvPicPr>
        <p:blipFill rotWithShape="1">
          <a:blip r:embed="rId2">
            <a:extLst>
              <a:ext uri="{28A0092B-C50C-407E-A947-70E740481C1C}">
                <a14:useLocalDpi xmlns:a14="http://schemas.microsoft.com/office/drawing/2010/main" val="0"/>
              </a:ext>
            </a:extLst>
          </a:blip>
          <a:srcRect l="3058" r="11697" b="50467"/>
          <a:stretch/>
        </p:blipFill>
        <p:spPr bwMode="auto">
          <a:xfrm>
            <a:off x="182281" y="1091685"/>
            <a:ext cx="7545924" cy="2960131"/>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Fig. 2"/>
          <p:cNvPicPr>
            <a:picLocks noChangeAspect="1" noChangeArrowheads="1"/>
          </p:cNvPicPr>
          <p:nvPr/>
        </p:nvPicPr>
        <p:blipFill rotWithShape="1">
          <a:blip r:embed="rId2">
            <a:extLst>
              <a:ext uri="{28A0092B-C50C-407E-A947-70E740481C1C}">
                <a14:useLocalDpi xmlns:a14="http://schemas.microsoft.com/office/drawing/2010/main" val="0"/>
              </a:ext>
            </a:extLst>
          </a:blip>
          <a:srcRect l="89265" b="71005"/>
          <a:stretch/>
        </p:blipFill>
        <p:spPr bwMode="auto">
          <a:xfrm>
            <a:off x="7776301" y="1111843"/>
            <a:ext cx="1156440" cy="21087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93763" y="4287520"/>
            <a:ext cx="6556475" cy="584775"/>
          </a:xfrm>
          <a:prstGeom prst="rect">
            <a:avLst/>
          </a:prstGeom>
          <a:noFill/>
        </p:spPr>
        <p:txBody>
          <a:bodyPr wrap="none" rtlCol="0">
            <a:spAutoFit/>
          </a:bodyPr>
          <a:lstStyle/>
          <a:p>
            <a:r>
              <a:rPr lang="en-AU" sz="3200" b="1" dirty="0" smtClean="0"/>
              <a:t>34% of Earth’s land and inland waters</a:t>
            </a:r>
            <a:endParaRPr lang="en-AU" sz="3200" b="1" dirty="0"/>
          </a:p>
        </p:txBody>
      </p:sp>
    </p:spTree>
    <p:extLst>
      <p:ext uri="{BB962C8B-B14F-4D97-AF65-F5344CB8AC3E}">
        <p14:creationId xmlns:p14="http://schemas.microsoft.com/office/powerpoint/2010/main" val="22366045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6000" dirty="0"/>
              <a:t>What happens if we ignore species’ niches?</a:t>
            </a:r>
            <a:endParaRPr lang="en-AU" sz="6000" dirty="0"/>
          </a:p>
        </p:txBody>
      </p:sp>
    </p:spTree>
    <p:extLst>
      <p:ext uri="{BB962C8B-B14F-4D97-AF65-F5344CB8AC3E}">
        <p14:creationId xmlns:p14="http://schemas.microsoft.com/office/powerpoint/2010/main" val="691308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7709" y="1043071"/>
            <a:ext cx="8997523" cy="29726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457200" y="105179"/>
            <a:ext cx="8229600" cy="857250"/>
          </a:xfrm>
        </p:spPr>
        <p:txBody>
          <a:bodyPr/>
          <a:lstStyle/>
          <a:p>
            <a:r>
              <a:rPr lang="en-AU" dirty="0" smtClean="0"/>
              <a:t>Prioritisation without niches</a:t>
            </a:r>
            <a:endParaRPr lang="en-AU"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23987"/>
          <a:stretch/>
        </p:blipFill>
        <p:spPr>
          <a:xfrm>
            <a:off x="100176" y="1033818"/>
            <a:ext cx="7608124" cy="2981922"/>
          </a:xfrm>
        </p:spPr>
      </p:pic>
      <p:pic>
        <p:nvPicPr>
          <p:cNvPr id="3074" name="Picture 2" descr="Fig. 2"/>
          <p:cNvPicPr>
            <a:picLocks noChangeAspect="1" noChangeArrowheads="1"/>
          </p:cNvPicPr>
          <p:nvPr/>
        </p:nvPicPr>
        <p:blipFill rotWithShape="1">
          <a:blip r:embed="rId3">
            <a:extLst>
              <a:ext uri="{28A0092B-C50C-407E-A947-70E740481C1C}">
                <a14:useLocalDpi xmlns:a14="http://schemas.microsoft.com/office/drawing/2010/main" val="0"/>
              </a:ext>
            </a:extLst>
          </a:blip>
          <a:srcRect l="88980" b="69698"/>
          <a:stretch/>
        </p:blipFill>
        <p:spPr bwMode="auto">
          <a:xfrm>
            <a:off x="7608424" y="1033818"/>
            <a:ext cx="1435400" cy="266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203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53" r="11533"/>
          <a:stretch/>
        </p:blipFill>
        <p:spPr bwMode="auto">
          <a:xfrm>
            <a:off x="3912243" y="968271"/>
            <a:ext cx="4994476" cy="39337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150471" y="58879"/>
            <a:ext cx="8536329" cy="867094"/>
          </a:xfrm>
        </p:spPr>
        <p:txBody>
          <a:bodyPr>
            <a:normAutofit fontScale="90000"/>
          </a:bodyPr>
          <a:lstStyle/>
          <a:p>
            <a:r>
              <a:rPr lang="en-AU" dirty="0" smtClean="0"/>
              <a:t>Ignoring niches leads to poorer result</a:t>
            </a:r>
            <a:endParaRPr lang="en-AU" dirty="0"/>
          </a:p>
        </p:txBody>
      </p:sp>
      <p:sp>
        <p:nvSpPr>
          <p:cNvPr id="9" name="TextBox 8"/>
          <p:cNvSpPr txBox="1"/>
          <p:nvPr/>
        </p:nvSpPr>
        <p:spPr>
          <a:xfrm>
            <a:off x="26246" y="1167443"/>
            <a:ext cx="4010223" cy="3539430"/>
          </a:xfrm>
          <a:prstGeom prst="rect">
            <a:avLst/>
          </a:prstGeom>
          <a:noFill/>
        </p:spPr>
        <p:txBody>
          <a:bodyPr wrap="square" rtlCol="0">
            <a:spAutoFit/>
          </a:bodyPr>
          <a:lstStyle/>
          <a:p>
            <a:pPr marL="342900" indent="-342900">
              <a:buFont typeface="Arial" panose="020B0604020202020204" pitchFamily="34" charset="0"/>
              <a:buChar char="•"/>
            </a:pPr>
            <a:r>
              <a:rPr lang="en-AU" sz="2800" dirty="0" smtClean="0"/>
              <a:t>Only </a:t>
            </a:r>
            <a:r>
              <a:rPr lang="en-AU" sz="2800" dirty="0" smtClean="0"/>
              <a:t>3.2% </a:t>
            </a:r>
            <a:r>
              <a:rPr lang="en-AU" sz="2800" dirty="0" smtClean="0"/>
              <a:t>less of the Earth’s land than prioritization which considers niches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Fails to adequately represent </a:t>
            </a:r>
            <a:r>
              <a:rPr lang="en-AU" sz="2800" dirty="0" smtClean="0"/>
              <a:t>7,787 </a:t>
            </a:r>
            <a:r>
              <a:rPr lang="en-AU" sz="2800" dirty="0" smtClean="0"/>
              <a:t>(40%) species</a:t>
            </a:r>
            <a:endParaRPr lang="en-AU" sz="2800" dirty="0"/>
          </a:p>
        </p:txBody>
      </p:sp>
      <p:sp>
        <p:nvSpPr>
          <p:cNvPr id="6" name="TextBox 5"/>
          <p:cNvSpPr txBox="1"/>
          <p:nvPr/>
        </p:nvSpPr>
        <p:spPr>
          <a:xfrm>
            <a:off x="4197071" y="990984"/>
            <a:ext cx="441146" cy="523220"/>
          </a:xfrm>
          <a:prstGeom prst="rect">
            <a:avLst/>
          </a:prstGeom>
          <a:noFill/>
        </p:spPr>
        <p:txBody>
          <a:bodyPr wrap="square" rtlCol="0">
            <a:spAutoFit/>
          </a:bodyPr>
          <a:lstStyle/>
          <a:p>
            <a:r>
              <a:rPr lang="en-AU" sz="2800" b="1" dirty="0">
                <a:solidFill>
                  <a:schemeClr val="bg1"/>
                </a:solidFill>
                <a:latin typeface="Arial" panose="020B0604020202020204" pitchFamily="34" charset="0"/>
                <a:cs typeface="Arial" panose="020B0604020202020204" pitchFamily="34" charset="0"/>
              </a:rPr>
              <a:t>a</a:t>
            </a:r>
          </a:p>
        </p:txBody>
      </p:sp>
      <p:sp>
        <p:nvSpPr>
          <p:cNvPr id="11" name="TextBox 10"/>
          <p:cNvSpPr txBox="1"/>
          <p:nvPr/>
        </p:nvSpPr>
        <p:spPr>
          <a:xfrm>
            <a:off x="4197071" y="3069989"/>
            <a:ext cx="441146" cy="523220"/>
          </a:xfrm>
          <a:prstGeom prst="rect">
            <a:avLst/>
          </a:prstGeom>
          <a:noFill/>
        </p:spPr>
        <p:txBody>
          <a:bodyPr wrap="square" rtlCol="0">
            <a:spAutoFit/>
          </a:bodyPr>
          <a:lstStyle/>
          <a:p>
            <a:r>
              <a:rPr lang="en-AU" sz="2800" b="1" dirty="0" smtClean="0">
                <a:solidFill>
                  <a:schemeClr val="bg1"/>
                </a:solidFill>
                <a:latin typeface="Arial" panose="020B0604020202020204" pitchFamily="34" charset="0"/>
                <a:cs typeface="Arial" panose="020B0604020202020204" pitchFamily="34" charset="0"/>
              </a:rPr>
              <a:t>b</a:t>
            </a:r>
            <a:endParaRPr lang="en-AU"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90391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b="1" u="sng" dirty="0" smtClean="0"/>
              <a:t>Comprehensive</a:t>
            </a:r>
            <a:endParaRPr lang="en-AU" sz="4000" u="sng" dirty="0"/>
          </a:p>
          <a:p>
            <a:r>
              <a:rPr lang="en-AU" sz="4000" dirty="0" smtClean="0"/>
              <a:t>Adequate</a:t>
            </a:r>
            <a:endParaRPr lang="en-AU" sz="4000" dirty="0"/>
          </a:p>
          <a:p>
            <a:r>
              <a:rPr lang="en-AU" sz="4000" dirty="0" smtClean="0"/>
              <a:t>Representative</a:t>
            </a:r>
          </a:p>
          <a:p>
            <a:r>
              <a:rPr lang="en-AU" sz="4000" dirty="0" smtClean="0"/>
              <a:t>Efficient</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7292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smtClean="0"/>
              <a:t>Comprehensive</a:t>
            </a:r>
            <a:endParaRPr lang="en-AU" sz="4000" dirty="0"/>
          </a:p>
          <a:p>
            <a:r>
              <a:rPr lang="en-AU" sz="4000" b="1" u="sng" dirty="0" smtClean="0"/>
              <a:t>Adequate</a:t>
            </a:r>
            <a:endParaRPr lang="en-AU" sz="4000" b="1" u="sng" dirty="0"/>
          </a:p>
          <a:p>
            <a:r>
              <a:rPr lang="en-AU" sz="4000" dirty="0" smtClean="0"/>
              <a:t>Representative</a:t>
            </a:r>
          </a:p>
          <a:p>
            <a:r>
              <a:rPr lang="en-AU" sz="4000" dirty="0" smtClean="0"/>
              <a:t>Efficient</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236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7727"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87844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smtClean="0"/>
              <a:t>Comprehensive</a:t>
            </a:r>
            <a:endParaRPr lang="en-AU" sz="4000" dirty="0"/>
          </a:p>
          <a:p>
            <a:r>
              <a:rPr lang="en-AU" sz="4000" dirty="0" smtClean="0"/>
              <a:t>Adequate</a:t>
            </a:r>
            <a:endParaRPr lang="en-AU" sz="4000" dirty="0"/>
          </a:p>
          <a:p>
            <a:r>
              <a:rPr lang="en-AU" sz="4000" b="1" u="sng" dirty="0" smtClean="0"/>
              <a:t>Representative</a:t>
            </a:r>
          </a:p>
          <a:p>
            <a:r>
              <a:rPr lang="en-AU" sz="4000" dirty="0" smtClean="0"/>
              <a:t>Efficient</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89741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smtClean="0"/>
              <a:t>Comprehensive</a:t>
            </a:r>
            <a:endParaRPr lang="en-AU" sz="4000" dirty="0"/>
          </a:p>
          <a:p>
            <a:r>
              <a:rPr lang="en-AU" sz="4000" dirty="0" smtClean="0"/>
              <a:t>Adequate</a:t>
            </a:r>
            <a:endParaRPr lang="en-AU" sz="4000" dirty="0"/>
          </a:p>
          <a:p>
            <a:r>
              <a:rPr lang="en-AU" sz="4000" dirty="0" smtClean="0"/>
              <a:t>Representative</a:t>
            </a:r>
          </a:p>
          <a:p>
            <a:r>
              <a:rPr lang="en-AU" sz="4000" b="1" u="sng" dirty="0" smtClean="0"/>
              <a:t>Efficient</a:t>
            </a:r>
            <a:endParaRPr lang="en-AU" sz="4000" b="1" u="sng"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7784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8200</TotalTime>
  <Words>322</Words>
  <Application>Microsoft Office PowerPoint</Application>
  <PresentationFormat>On-screen Show (16:9)</PresentationFormat>
  <Paragraphs>122</Paragraphs>
  <Slides>28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Global conservation of species’ niches</vt:lpstr>
      <vt:lpstr>Acknowledgements</vt:lpstr>
      <vt:lpstr>Global biodiversity crisis</vt:lpstr>
      <vt:lpstr>Protected areas</vt:lpstr>
      <vt:lpstr>CARE Principles</vt:lpstr>
      <vt:lpstr>CARE Principles</vt:lpstr>
      <vt:lpstr>CARE Principles</vt:lpstr>
      <vt:lpstr>CARE Principles</vt:lpstr>
      <vt:lpstr>Reserve selection</vt:lpstr>
      <vt:lpstr>Reserve selection</vt:lpstr>
      <vt:lpstr>Reserve selection</vt:lpstr>
      <vt:lpstr>CARE Principles</vt:lpstr>
      <vt:lpstr>Adaptive evolutionary processes</vt:lpstr>
      <vt:lpstr>Adaptive evolutionary processes</vt:lpstr>
      <vt:lpstr>Adaptive evolutionary processes</vt:lpstr>
      <vt:lpstr>How well are existing protected areas covering species’  realized niches? </vt:lpstr>
      <vt:lpstr>Data</vt:lpstr>
      <vt:lpstr>Giant Panda</vt:lpstr>
      <vt:lpstr>Italian Agile Frog</vt:lpstr>
      <vt:lpstr>How good is the existing protected system?</vt:lpstr>
      <vt:lpstr>Where are priority areas for improving protection of species’ realized niches?</vt:lpstr>
      <vt:lpstr>Decision problem</vt:lpstr>
      <vt:lpstr>Prioritisation</vt:lpstr>
      <vt:lpstr>What happens if we ignore species’ niches?</vt:lpstr>
      <vt:lpstr>Prioritisation without niches</vt:lpstr>
      <vt:lpstr>Ignoring niches leads to poorer result</vt:lpstr>
      <vt:lpstr>Global conservation of realized niches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452</cp:revision>
  <dcterms:created xsi:type="dcterms:W3CDTF">2006-08-16T00:00:00Z</dcterms:created>
  <dcterms:modified xsi:type="dcterms:W3CDTF">2020-03-27T01:59:39Z</dcterms:modified>
</cp:coreProperties>
</file>